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223" autoAdjust="0"/>
  </p:normalViewPr>
  <p:slideViewPr>
    <p:cSldViewPr>
      <p:cViewPr>
        <p:scale>
          <a:sx n="70" d="100"/>
          <a:sy n="70" d="100"/>
        </p:scale>
        <p:origin x="-108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58450-DCE9-45AE-AE6C-14861671C4AD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9B250-8B81-4F7F-9F10-6054E28A3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amy.maniscalco@us.army.mil" TargetMode="External"/><Relationship Id="rId13" Type="http://schemas.openxmlformats.org/officeDocument/2006/relationships/hyperlink" Target="mailto:kelly.m.oram@us.army.mil" TargetMode="External"/><Relationship Id="rId3" Type="http://schemas.openxmlformats.org/officeDocument/2006/relationships/hyperlink" Target="mailto:stephanie.duell@us.army.mil" TargetMode="External"/><Relationship Id="rId7" Type="http://schemas.openxmlformats.org/officeDocument/2006/relationships/hyperlink" Target="mailto:betty.eissfled@us.army.mil" TargetMode="External"/><Relationship Id="rId12" Type="http://schemas.openxmlformats.org/officeDocument/2006/relationships/hyperlink" Target="mailto:annemarie.lara@us.army.mi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mailto:William.j.tracy@us.army.mil" TargetMode="External"/><Relationship Id="rId11" Type="http://schemas.openxmlformats.org/officeDocument/2006/relationships/hyperlink" Target="mailto:suzanne.beaton@us.army.mil" TargetMode="External"/><Relationship Id="rId5" Type="http://schemas.openxmlformats.org/officeDocument/2006/relationships/hyperlink" Target="mailto:eugene.a.murphy@us.army.mil" TargetMode="External"/><Relationship Id="rId15" Type="http://schemas.openxmlformats.org/officeDocument/2006/relationships/hyperlink" Target="mailto:peter.pilc@us.army.mil" TargetMode="External"/><Relationship Id="rId10" Type="http://schemas.openxmlformats.org/officeDocument/2006/relationships/hyperlink" Target="mailto:laraine.figiluolo@us.army.mil" TargetMode="External"/><Relationship Id="rId4" Type="http://schemas.openxmlformats.org/officeDocument/2006/relationships/hyperlink" Target="mailto:alicia.russo@militaryonesource.com" TargetMode="External"/><Relationship Id="rId9" Type="http://schemas.openxmlformats.org/officeDocument/2006/relationships/hyperlink" Target="mailto:deanna.m.bullock@us.army.mil" TargetMode="External"/><Relationship Id="rId14" Type="http://schemas.openxmlformats.org/officeDocument/2006/relationships/hyperlink" Target="mailto:jeanna.clark@us.army.mil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Key:</a:t>
            </a:r>
          </a:p>
          <a:p>
            <a:endParaRPr lang="en-US" dirty="0" smtClean="0"/>
          </a:p>
          <a:p>
            <a:r>
              <a:rPr lang="en-US" dirty="0" smtClean="0"/>
              <a:t>Latham DMNA: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Director of Psychological Health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Jolene Kent-Stanley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518-786-4956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jolene.kent-stanley@ceridian.com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State Chaplain</a:t>
            </a:r>
            <a:r>
              <a:rPr lang="en-US" baseline="0" dirty="0" smtClean="0"/>
              <a:t> </a:t>
            </a:r>
            <a:r>
              <a:rPr lang="en-US" dirty="0" err="1" smtClean="0"/>
              <a:t>Chaplain</a:t>
            </a:r>
            <a:r>
              <a:rPr lang="en-US" dirty="0" smtClean="0"/>
              <a:t> (Col) Eric Olsen 518-891-7435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R3SP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1LT Karen Marotz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518-786-4455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karen.marotz@us.army.mil</a:t>
            </a:r>
            <a:r>
              <a:rPr lang="en-US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Sandra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Schlotter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518-786-0390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sandra.j.schlotter@us.army.mil</a:t>
            </a:r>
            <a:endParaRPr lang="en-US" dirty="0" smtClean="0"/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Senior Family Readiness Support Asst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Stephanie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Duell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518-786-4774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stephanie.duell@us.army.mil</a:t>
            </a:r>
            <a:r>
              <a:rPr lang="en-US" dirty="0" smtClean="0"/>
              <a:t> 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Readiness Support  Assistant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Jenna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Herdrick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518-786-4656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jenna.m.herdrick.ctr@us.army.mil 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Military One Source/JFSAP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Alicia Russo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518-786-4976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alicia.russo@militaryonesource.com</a:t>
            </a:r>
            <a:r>
              <a:rPr lang="en-US" dirty="0" smtClean="0"/>
              <a:t> 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Military Life Consultant (Adult)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Kelly Young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518-786-4907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kelly.j.young@healthnet.com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 Financial Consultant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Robert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Boram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518-786-0406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robert.boram@mhn.com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Transition Assistance Advisor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 Murphy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518-786-4678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/>
              </a:rPr>
              <a:t>eugene.a.murphy@us.army.mil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ESGR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Bill Tracy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518-786-4911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/>
              </a:rPr>
              <a:t>william.j.tracy@us.army.mil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ESGR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John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Willsey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518-786-0389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john.j.willsey@us.army.mil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NYNG ESGR Program Coordinator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Robert Van Pelt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518-786-4605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robert.w.vanpelt@us.army.mil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Troy Armory: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Joanne Murphy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518-285-5830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joanne.m.murphy@us.army.mil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Readiness Support  Assistant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Theresa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Barone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-Lopez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518-285-5848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theresa.baronelopez@us.army.mil</a:t>
            </a:r>
            <a:r>
              <a:rPr lang="en-US" dirty="0" smtClean="0"/>
              <a:t> </a:t>
            </a: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Peekskill Armory: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Kelly Stroh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914-944-6592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kelly.stroh@us.army.mil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York Armory: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Betty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Eissfeld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646-424-5555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7"/>
              </a:rPr>
              <a:t>betty.eissfeld@us.army.mil</a:t>
            </a:r>
            <a:endParaRPr lang="en-US" dirty="0" smtClean="0"/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Staten Island Armory: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Amy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Maniscalco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718-420-5960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8"/>
              </a:rPr>
              <a:t>amy.maniscalco@us.army.mil</a:t>
            </a:r>
            <a:endParaRPr lang="en-US" sz="1200" b="0" i="0" u="sng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sng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Long Island Armory: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Deanna Bullock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631-471-0909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9"/>
              </a:rPr>
              <a:t>deanna.m.bullock@us.army.mil 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Senior Family Readiness Support Asst</a:t>
            </a:r>
            <a:r>
              <a:rPr lang="en-US" dirty="0" smtClean="0"/>
              <a:t>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Laraine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Figliuolo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631-471-0909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0"/>
              </a:rPr>
              <a:t>laraine.figliuolo@us.army.mil</a:t>
            </a:r>
            <a:r>
              <a:rPr lang="en-US" dirty="0" smtClean="0"/>
              <a:t> </a:t>
            </a: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Fort Hamilton: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Readiness Support  Assistant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Suzanne Beaton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347-569-8047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1"/>
              </a:rPr>
              <a:t>suzanne.beaton@us.army.mil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sng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Syracuse Armory: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Anne Marie Lara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315-438-3022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2"/>
              </a:rPr>
              <a:t>annemarie.lara@us.army.mil</a:t>
            </a:r>
            <a:endParaRPr lang="en-US" sz="1200" b="0" i="0" u="sng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Readiness Support  Assistant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Kelly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Oram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315-774-0477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3"/>
              </a:rPr>
              <a:t>kelly.m.oram@us.army.mil</a:t>
            </a:r>
            <a:r>
              <a:rPr lang="en-US" dirty="0" smtClean="0"/>
              <a:t> 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Transition Assistance Advisor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Robert Gill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315-438-3046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robert.m.gill@us.army.mil</a:t>
            </a:r>
            <a:r>
              <a:rPr lang="en-US" dirty="0" smtClean="0"/>
              <a:t> </a:t>
            </a:r>
            <a:endParaRPr lang="en-US" sz="1200" b="0" i="0" u="sng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Rochester Armory: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 Mgr</a:t>
            </a:r>
            <a:r>
              <a:rPr lang="en-US" dirty="0" smtClean="0"/>
              <a:t>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Jeanna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Clark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585-783-5310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4"/>
              </a:rPr>
              <a:t>jeanna.clark@us.army.mil</a:t>
            </a:r>
            <a:endParaRPr lang="en-US" sz="1200" b="0" i="0" u="sng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Readiness Support  Assistant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Bonnie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Deiter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585-783-5338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bonnie.deiter@us.army.mil</a:t>
            </a:r>
            <a:r>
              <a:rPr lang="en-US" dirty="0" smtClean="0"/>
              <a:t> 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Buffalo Armory: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Assistance Specialist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Peter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Pilc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716-888-5797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5"/>
              </a:rPr>
              <a:t>peter.pilc@us.army.mil</a:t>
            </a:r>
            <a:endParaRPr lang="en-US" sz="1200" b="0" i="0" u="sng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sng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Fort Drum:</a:t>
            </a:r>
          </a:p>
          <a:p>
            <a:r>
              <a:rPr lang="en-US" dirty="0" smtClean="0"/>
              <a:t>Behavioral Health Department (BHD) in conjunction with the Fort Drum/Samaritan Behavioral Health Clinic Bldg P36</a:t>
            </a: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 Medical Centers: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Albany, Batavia, Bath, Bronx,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Brooklyn, Buffalo, Canandaigua, Castle Point, Montrose, Manhattan, Northport, Syracuse (also has a Behavioral Health Out Patient Clinic)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Vet Centers: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Binghamton, Rochester, Watertown</a:t>
            </a: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105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Air Wing Newburgh: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Airman &amp; Family Readiness Managers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Jeanne Dion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845-563-2062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jeanne.dion@ang.af.mil</a:t>
            </a:r>
            <a:r>
              <a:rPr lang="en-US" dirty="0" smtClean="0"/>
              <a:t> </a:t>
            </a: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106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Rescue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Wing Long Island: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Airman &amp; Family Readiness Managers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Lisa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D'Agostino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631-723-7133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lisa.dagostino@ang.af.mil</a:t>
            </a:r>
            <a:r>
              <a:rPr lang="en-US" dirty="0" smtClean="0"/>
              <a:t> </a:t>
            </a: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107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Air Wing Niagara Falls: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Airman &amp; Family Readiness Managers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Jeanne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Goetze</a:t>
            </a:r>
            <a:r>
              <a:rPr lang="en-US" dirty="0" smtClean="0"/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716-236-3411</a:t>
            </a:r>
            <a:r>
              <a:rPr lang="en-US" dirty="0" smtClean="0"/>
              <a:t>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jeanne.goetze@ang.af.mil</a:t>
            </a:r>
            <a:r>
              <a:rPr lang="en-US" dirty="0" smtClean="0"/>
              <a:t> </a:t>
            </a:r>
          </a:p>
          <a:p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109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Airlift Wing Scotia: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Airman &amp; Family Readiness Assistant TSgt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Catharine Schmidt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2357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catharine.schmidt@ang.af.mil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174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Fighter Wing Syracuse: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Airman &amp; Family Readiness Manager SSgt Ben Stafford 315-233-2577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174FW.AFRPM@gmail.com</a:t>
            </a:r>
            <a:endParaRPr lang="en-US" sz="120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Joint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Deployment Health and Wellness Center 315-233-2577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9B250-8B81-4F7F-9F10-6054E28A3FE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9E56C-CB46-46CE-BE29-0A0ED22CE74F}" type="datetimeFigureOut">
              <a:rPr lang="en-US" smtClean="0"/>
              <a:pPr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32034-D19A-434A-B134-4C27F994A8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228600" y="55602"/>
            <a:ext cx="861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Enclosure 3 (NYS Map of Resources)</a:t>
            </a:r>
            <a:r>
              <a:rPr lang="en-US" sz="1200" baseline="0" dirty="0" smtClean="0"/>
              <a:t> to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Letter of Instruction (LOI) 92-12 – NYARNG Suicide Prevention Stand Down</a:t>
            </a:r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95400" y="3200400"/>
            <a:ext cx="3048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286000" y="28956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14063" t="12500" r="15625" b="14583"/>
          <a:stretch>
            <a:fillRect/>
          </a:stretch>
        </p:blipFill>
        <p:spPr bwMode="auto">
          <a:xfrm>
            <a:off x="228601" y="25401"/>
            <a:ext cx="8490857" cy="66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5-Point Star 16"/>
          <p:cNvSpPr/>
          <p:nvPr/>
        </p:nvSpPr>
        <p:spPr>
          <a:xfrm>
            <a:off x="1143000" y="32004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2438400" y="28194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4038600" y="29718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5-Point Star 19"/>
          <p:cNvSpPr/>
          <p:nvPr/>
        </p:nvSpPr>
        <p:spPr>
          <a:xfrm>
            <a:off x="6477000" y="33528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5-Point Star 20"/>
          <p:cNvSpPr/>
          <p:nvPr/>
        </p:nvSpPr>
        <p:spPr>
          <a:xfrm>
            <a:off x="6629400" y="34290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/>
          <p:cNvSpPr/>
          <p:nvPr/>
        </p:nvSpPr>
        <p:spPr>
          <a:xfrm>
            <a:off x="6096000" y="64008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5-Point Star 22"/>
          <p:cNvSpPr/>
          <p:nvPr/>
        </p:nvSpPr>
        <p:spPr>
          <a:xfrm>
            <a:off x="6248400" y="6324600"/>
            <a:ext cx="152400" cy="152400"/>
          </a:xfrm>
          <a:prstGeom prst="star5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6324600" y="60960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7620000" y="59436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1066800" y="3048000"/>
            <a:ext cx="152400" cy="152400"/>
          </a:xfrm>
          <a:prstGeom prst="star5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7772400" y="5943600"/>
            <a:ext cx="152400" cy="152400"/>
          </a:xfrm>
          <a:prstGeom prst="star5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248400" y="4953000"/>
            <a:ext cx="152400" cy="152400"/>
          </a:xfrm>
          <a:prstGeom prst="star5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400800" y="5181600"/>
            <a:ext cx="152400" cy="1524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33402" y="2438401"/>
            <a:ext cx="14477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Niagara Falls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733802" y="2667000"/>
            <a:ext cx="1002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Syracuse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400801" y="3048000"/>
            <a:ext cx="1559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Latham DMNA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705600" y="3352800"/>
            <a:ext cx="583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Troy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181600" y="4876800"/>
            <a:ext cx="1164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Newburgh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477000" y="5105400"/>
            <a:ext cx="98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Peekskill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391400" y="5562601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Long Island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800600" y="6488668"/>
            <a:ext cx="1392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Staten Island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248402" y="6488668"/>
            <a:ext cx="1318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FT Hamilton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410200" y="5867401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York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33400" y="3276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Buffalo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981200" y="2514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Rochester</a:t>
            </a:r>
            <a:endParaRPr lang="en-US" dirty="0"/>
          </a:p>
        </p:txBody>
      </p:sp>
      <p:sp>
        <p:nvSpPr>
          <p:cNvPr id="42" name="5-Point Star 41"/>
          <p:cNvSpPr/>
          <p:nvPr/>
        </p:nvSpPr>
        <p:spPr>
          <a:xfrm>
            <a:off x="4191000" y="1447800"/>
            <a:ext cx="152400" cy="152400"/>
          </a:xfrm>
          <a:prstGeom prst="star5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733800" y="1143001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FT Drum</a:t>
            </a:r>
            <a:endParaRPr lang="en-US" dirty="0"/>
          </a:p>
        </p:txBody>
      </p:sp>
      <p:sp>
        <p:nvSpPr>
          <p:cNvPr id="46" name="5-Point Star 45"/>
          <p:cNvSpPr/>
          <p:nvPr/>
        </p:nvSpPr>
        <p:spPr>
          <a:xfrm flipH="1">
            <a:off x="304800" y="4876800"/>
            <a:ext cx="228600" cy="228600"/>
          </a:xfrm>
          <a:prstGeom prst="star5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5-Point Star 46"/>
          <p:cNvSpPr/>
          <p:nvPr/>
        </p:nvSpPr>
        <p:spPr>
          <a:xfrm flipH="1">
            <a:off x="304800" y="5257800"/>
            <a:ext cx="228600" cy="228600"/>
          </a:xfrm>
          <a:prstGeom prst="star5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5-Point Star 47"/>
          <p:cNvSpPr/>
          <p:nvPr/>
        </p:nvSpPr>
        <p:spPr>
          <a:xfrm flipH="1">
            <a:off x="304800" y="5638800"/>
            <a:ext cx="228600" cy="228600"/>
          </a:xfrm>
          <a:prstGeom prst="star5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5-Point Star 48"/>
          <p:cNvSpPr/>
          <p:nvPr/>
        </p:nvSpPr>
        <p:spPr>
          <a:xfrm flipH="1">
            <a:off x="304800" y="6019800"/>
            <a:ext cx="228600" cy="2286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533400" y="4800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Family Program Offices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33400" y="5181600"/>
            <a:ext cx="1754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Active Duty Base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533400" y="5562600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Air Wings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33400" y="5943600"/>
            <a:ext cx="1919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VA Medical Center</a:t>
            </a:r>
            <a:endParaRPr lang="en-US" dirty="0"/>
          </a:p>
        </p:txBody>
      </p:sp>
      <p:sp>
        <p:nvSpPr>
          <p:cNvPr id="54" name="5-Point Star 53"/>
          <p:cNvSpPr/>
          <p:nvPr/>
        </p:nvSpPr>
        <p:spPr>
          <a:xfrm>
            <a:off x="6477000" y="35052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5943600" y="3505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Albany</a:t>
            </a:r>
            <a:endParaRPr lang="en-US" dirty="0"/>
          </a:p>
        </p:txBody>
      </p:sp>
      <p:sp>
        <p:nvSpPr>
          <p:cNvPr id="56" name="5-Point Star 55"/>
          <p:cNvSpPr/>
          <p:nvPr/>
        </p:nvSpPr>
        <p:spPr>
          <a:xfrm>
            <a:off x="7086600" y="59436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5-Point Star 56"/>
          <p:cNvSpPr/>
          <p:nvPr/>
        </p:nvSpPr>
        <p:spPr>
          <a:xfrm>
            <a:off x="6400800" y="48006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5-Point Star 57"/>
          <p:cNvSpPr/>
          <p:nvPr/>
        </p:nvSpPr>
        <p:spPr>
          <a:xfrm>
            <a:off x="4114800" y="29718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5-Point Star 58"/>
          <p:cNvSpPr/>
          <p:nvPr/>
        </p:nvSpPr>
        <p:spPr>
          <a:xfrm>
            <a:off x="6400800" y="53340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5-Point Star 59"/>
          <p:cNvSpPr/>
          <p:nvPr/>
        </p:nvSpPr>
        <p:spPr>
          <a:xfrm>
            <a:off x="2743200" y="30480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5-Point Star 60"/>
          <p:cNvSpPr/>
          <p:nvPr/>
        </p:nvSpPr>
        <p:spPr>
          <a:xfrm>
            <a:off x="6400800" y="62484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5-Point Star 61"/>
          <p:cNvSpPr/>
          <p:nvPr/>
        </p:nvSpPr>
        <p:spPr>
          <a:xfrm>
            <a:off x="6400800" y="60198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5-Point Star 62"/>
          <p:cNvSpPr/>
          <p:nvPr/>
        </p:nvSpPr>
        <p:spPr>
          <a:xfrm>
            <a:off x="2819400" y="40386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5-Point Star 63"/>
          <p:cNvSpPr/>
          <p:nvPr/>
        </p:nvSpPr>
        <p:spPr>
          <a:xfrm>
            <a:off x="1752600" y="29718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5-Point Star 64"/>
          <p:cNvSpPr/>
          <p:nvPr/>
        </p:nvSpPr>
        <p:spPr>
          <a:xfrm>
            <a:off x="1219200" y="32004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5-Point Star 65"/>
          <p:cNvSpPr/>
          <p:nvPr/>
        </p:nvSpPr>
        <p:spPr>
          <a:xfrm>
            <a:off x="6248400" y="6172200"/>
            <a:ext cx="152400" cy="152400"/>
          </a:xfrm>
          <a:prstGeom prst="star5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524000" y="304800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Batavia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2514600" y="4114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Bath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096000" y="5715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Bronx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6400800" y="6248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Brooklyn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2286000" y="3124201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Canandaigua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4724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Castle Point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477000" y="533400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Montrose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105400" y="6096001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Manhattan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781800" y="6019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Northport</a:t>
            </a:r>
            <a:endParaRPr lang="en-US" dirty="0"/>
          </a:p>
        </p:txBody>
      </p:sp>
      <p:sp>
        <p:nvSpPr>
          <p:cNvPr id="79" name="5-Point Star 78"/>
          <p:cNvSpPr/>
          <p:nvPr/>
        </p:nvSpPr>
        <p:spPr>
          <a:xfrm>
            <a:off x="4267200" y="1447800"/>
            <a:ext cx="152400" cy="152400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5-Point Star 79"/>
          <p:cNvSpPr/>
          <p:nvPr/>
        </p:nvSpPr>
        <p:spPr>
          <a:xfrm>
            <a:off x="2514600" y="2819400"/>
            <a:ext cx="152400" cy="152400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5-Point Star 80"/>
          <p:cNvSpPr/>
          <p:nvPr/>
        </p:nvSpPr>
        <p:spPr>
          <a:xfrm>
            <a:off x="4495800" y="4267200"/>
            <a:ext cx="152400" cy="152400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4038600" y="434340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Binghamton</a:t>
            </a:r>
            <a:endParaRPr lang="en-US" dirty="0"/>
          </a:p>
        </p:txBody>
      </p:sp>
      <p:sp>
        <p:nvSpPr>
          <p:cNvPr id="83" name="5-Point Star 82"/>
          <p:cNvSpPr/>
          <p:nvPr/>
        </p:nvSpPr>
        <p:spPr>
          <a:xfrm flipH="1">
            <a:off x="304800" y="6400800"/>
            <a:ext cx="228600" cy="228600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33401" y="6324600"/>
            <a:ext cx="1222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VET Center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4267200" y="152400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Watertown</a:t>
            </a:r>
            <a:endParaRPr lang="en-US" dirty="0"/>
          </a:p>
        </p:txBody>
      </p:sp>
      <p:sp>
        <p:nvSpPr>
          <p:cNvPr id="89" name="5-Point Star 88"/>
          <p:cNvSpPr/>
          <p:nvPr/>
        </p:nvSpPr>
        <p:spPr>
          <a:xfrm flipH="1">
            <a:off x="6324600" y="3352800"/>
            <a:ext cx="152400" cy="152400"/>
          </a:xfrm>
          <a:prstGeom prst="star5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5638800" y="3200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Scotia</a:t>
            </a:r>
            <a:endParaRPr lang="en-US" dirty="0"/>
          </a:p>
        </p:txBody>
      </p:sp>
      <p:sp>
        <p:nvSpPr>
          <p:cNvPr id="91" name="5-Point Star 90"/>
          <p:cNvSpPr/>
          <p:nvPr/>
        </p:nvSpPr>
        <p:spPr>
          <a:xfrm flipH="1">
            <a:off x="6477000" y="3505200"/>
            <a:ext cx="152400" cy="152400"/>
          </a:xfrm>
          <a:prstGeom prst="star5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5-Point Star 91"/>
          <p:cNvSpPr/>
          <p:nvPr/>
        </p:nvSpPr>
        <p:spPr>
          <a:xfrm flipH="1">
            <a:off x="4191000" y="2971800"/>
            <a:ext cx="152400" cy="152400"/>
          </a:xfrm>
          <a:prstGeom prst="star5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228600" y="55602"/>
            <a:ext cx="861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Enclosure 3 (NYS Map of Resources)</a:t>
            </a:r>
            <a:r>
              <a:rPr lang="en-US" sz="1200" baseline="0" dirty="0" smtClean="0"/>
              <a:t> to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Letter of Instruction (LOI) 92-12 – NYARNG Suicide Prevention Stand Down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228600"/>
            <a:ext cx="8610600" cy="6400800"/>
          </a:xfrm>
        </p:spPr>
        <p:txBody>
          <a:bodyPr>
            <a:normAutofit fontScale="55000" lnSpcReduction="20000"/>
          </a:bodyPr>
          <a:lstStyle/>
          <a:p>
            <a:endParaRPr lang="en-US" b="1" u="sng" dirty="0" smtClean="0"/>
          </a:p>
          <a:p>
            <a:endParaRPr lang="en-US" b="1" u="sng" dirty="0" smtClean="0"/>
          </a:p>
          <a:p>
            <a:r>
              <a:rPr lang="en-US" b="1" u="sng" dirty="0" smtClean="0"/>
              <a:t>Latham DMNA:</a:t>
            </a:r>
            <a:endParaRPr lang="en-US" dirty="0" smtClean="0"/>
          </a:p>
          <a:p>
            <a:r>
              <a:rPr lang="en-US" dirty="0" smtClean="0"/>
              <a:t>Director of Psychological Health Jolene Kent-Stanley 518-786-4956 </a:t>
            </a:r>
            <a:r>
              <a:rPr lang="en-US" u="sng" dirty="0" smtClean="0"/>
              <a:t>jolene.kent-stanley@ceridian.com</a:t>
            </a:r>
            <a:endParaRPr lang="en-US" dirty="0" smtClean="0"/>
          </a:p>
          <a:p>
            <a:r>
              <a:rPr lang="en-US" dirty="0" smtClean="0"/>
              <a:t>State Chaplain </a:t>
            </a:r>
            <a:r>
              <a:rPr lang="en-US" dirty="0" err="1" smtClean="0"/>
              <a:t>Chaplain</a:t>
            </a:r>
            <a:r>
              <a:rPr lang="en-US" dirty="0" smtClean="0"/>
              <a:t> (Col) Eric Olsen 518-891-7435</a:t>
            </a:r>
          </a:p>
          <a:p>
            <a:r>
              <a:rPr lang="en-US" dirty="0" smtClean="0"/>
              <a:t>R3SP 1LT Karen Marotz 518-786-4455 </a:t>
            </a:r>
            <a:r>
              <a:rPr lang="en-US" u="sng" dirty="0" smtClean="0"/>
              <a:t>karen.marotz@us.army.mil </a:t>
            </a:r>
            <a:endParaRPr lang="en-US" dirty="0" smtClean="0"/>
          </a:p>
          <a:p>
            <a:r>
              <a:rPr lang="en-US" dirty="0" smtClean="0"/>
              <a:t>Family Assistance Specialist Sandra </a:t>
            </a:r>
            <a:r>
              <a:rPr lang="en-US" dirty="0" err="1" smtClean="0"/>
              <a:t>Schlotter</a:t>
            </a:r>
            <a:r>
              <a:rPr lang="en-US" dirty="0" smtClean="0"/>
              <a:t> 518-786-0390 </a:t>
            </a:r>
            <a:r>
              <a:rPr lang="en-US" u="sng" dirty="0" smtClean="0"/>
              <a:t>sandra.j.schlotter@us.army.mil</a:t>
            </a:r>
            <a:r>
              <a:rPr lang="en-US" dirty="0" smtClean="0"/>
              <a:t> </a:t>
            </a:r>
          </a:p>
          <a:p>
            <a:r>
              <a:rPr lang="en-US" dirty="0" smtClean="0"/>
              <a:t>Senior Family Readiness Support Asst Stephanie </a:t>
            </a:r>
            <a:r>
              <a:rPr lang="en-US" dirty="0" err="1" smtClean="0"/>
              <a:t>Duell</a:t>
            </a:r>
            <a:r>
              <a:rPr lang="en-US" dirty="0" smtClean="0"/>
              <a:t> 518-786-4774 </a:t>
            </a:r>
            <a:r>
              <a:rPr lang="en-US" u="sng" dirty="0" smtClean="0"/>
              <a:t>stephanie.duell@us.army.mil</a:t>
            </a:r>
            <a:r>
              <a:rPr lang="en-US" dirty="0" smtClean="0"/>
              <a:t> </a:t>
            </a:r>
          </a:p>
          <a:p>
            <a:r>
              <a:rPr lang="en-US" dirty="0" smtClean="0"/>
              <a:t>Family Readiness Support  Assistant Jenna </a:t>
            </a:r>
            <a:r>
              <a:rPr lang="en-US" dirty="0" err="1" smtClean="0"/>
              <a:t>Herdrick</a:t>
            </a:r>
            <a:r>
              <a:rPr lang="en-US" dirty="0" smtClean="0"/>
              <a:t> 518-786-4656 </a:t>
            </a:r>
            <a:r>
              <a:rPr lang="en-US" u="sng" dirty="0" smtClean="0"/>
              <a:t>jenna.m.herdrick.ctr@us.army.mil </a:t>
            </a:r>
            <a:endParaRPr lang="en-US" dirty="0" smtClean="0"/>
          </a:p>
          <a:p>
            <a:r>
              <a:rPr lang="en-US" dirty="0" smtClean="0"/>
              <a:t>Military One Source/JFSAP Alicia Russo 518-786-4976 </a:t>
            </a:r>
            <a:r>
              <a:rPr lang="en-US" u="sng" dirty="0" smtClean="0"/>
              <a:t>alicia.russo@militaryonesource.com</a:t>
            </a:r>
            <a:r>
              <a:rPr lang="en-US" dirty="0" smtClean="0"/>
              <a:t> </a:t>
            </a:r>
          </a:p>
          <a:p>
            <a:r>
              <a:rPr lang="en-US" dirty="0" smtClean="0"/>
              <a:t>Military Life Consultant (Adult) Kelly Young 518-786-4907 </a:t>
            </a:r>
            <a:r>
              <a:rPr lang="en-US" u="sng" dirty="0" smtClean="0"/>
              <a:t>kelly.j.young@healthnet.com</a:t>
            </a:r>
            <a:r>
              <a:rPr lang="en-US" dirty="0" smtClean="0"/>
              <a:t> </a:t>
            </a:r>
          </a:p>
          <a:p>
            <a:r>
              <a:rPr lang="en-US" dirty="0" smtClean="0"/>
              <a:t>Personal Financial Consultant Robert </a:t>
            </a:r>
            <a:r>
              <a:rPr lang="en-US" dirty="0" err="1" smtClean="0"/>
              <a:t>Boram</a:t>
            </a:r>
            <a:r>
              <a:rPr lang="en-US" dirty="0" smtClean="0"/>
              <a:t> 518-786-0406 </a:t>
            </a:r>
            <a:r>
              <a:rPr lang="en-US" u="sng" dirty="0" smtClean="0"/>
              <a:t>robert.boram@mhn.com</a:t>
            </a:r>
            <a:r>
              <a:rPr lang="en-US" dirty="0" smtClean="0"/>
              <a:t> </a:t>
            </a:r>
          </a:p>
          <a:p>
            <a:r>
              <a:rPr lang="en-US" dirty="0" smtClean="0"/>
              <a:t>Transition Assistance Advisor Gene Murphy 518-786-4678 </a:t>
            </a:r>
            <a:r>
              <a:rPr lang="en-US" u="sng" dirty="0" smtClean="0"/>
              <a:t>eugene.a.murphy@us.army.mil</a:t>
            </a:r>
            <a:r>
              <a:rPr lang="en-US" dirty="0" smtClean="0"/>
              <a:t> </a:t>
            </a:r>
          </a:p>
          <a:p>
            <a:r>
              <a:rPr lang="en-US" dirty="0" smtClean="0"/>
              <a:t>ESGR Bill Tracy 518-786-4911 </a:t>
            </a:r>
            <a:r>
              <a:rPr lang="en-US" u="sng" dirty="0" smtClean="0"/>
              <a:t>william.j.tracy@us.army.mil</a:t>
            </a:r>
            <a:r>
              <a:rPr lang="en-US" dirty="0" smtClean="0"/>
              <a:t> </a:t>
            </a:r>
          </a:p>
          <a:p>
            <a:r>
              <a:rPr lang="en-US" dirty="0" smtClean="0"/>
              <a:t>ESGR John Willsey 518-786-0389 </a:t>
            </a:r>
            <a:r>
              <a:rPr lang="en-US" u="sng" dirty="0" smtClean="0"/>
              <a:t>john.j.willsey@us.army.mil</a:t>
            </a:r>
            <a:r>
              <a:rPr lang="en-US" dirty="0" smtClean="0"/>
              <a:t> </a:t>
            </a:r>
          </a:p>
          <a:p>
            <a:r>
              <a:rPr lang="en-US" dirty="0" smtClean="0"/>
              <a:t>NYNG ESGR Program Coordinator Robert Van Pelt 518-786-4605 </a:t>
            </a:r>
            <a:r>
              <a:rPr lang="en-US" u="sng" dirty="0" smtClean="0"/>
              <a:t>robert.w.vanpelt@us.army.mil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228600"/>
            <a:ext cx="8915400" cy="64008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b="1" u="sng" dirty="0" smtClean="0"/>
          </a:p>
          <a:p>
            <a:pPr>
              <a:buNone/>
            </a:pPr>
            <a:r>
              <a:rPr lang="en-US" b="1" u="sng" dirty="0" smtClean="0"/>
              <a:t>Troy Armory: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Family Assistance Specialist Joanne Murphy 518-285-5830 </a:t>
            </a:r>
            <a:r>
              <a:rPr lang="en-US" u="sng" dirty="0" smtClean="0"/>
              <a:t>joanne.m.murphy@us.army.mil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Family Readiness Support  Assistant Theresa </a:t>
            </a:r>
            <a:r>
              <a:rPr lang="en-US" dirty="0" err="1" smtClean="0"/>
              <a:t>Barone</a:t>
            </a:r>
            <a:r>
              <a:rPr lang="en-US" dirty="0" smtClean="0"/>
              <a:t>-Lopez 518-285-5848 </a:t>
            </a:r>
            <a:r>
              <a:rPr lang="en-US" u="sng" dirty="0" smtClean="0"/>
              <a:t>theresa.baronelopez@us.army.mil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Peekskill Armory: </a:t>
            </a:r>
            <a:r>
              <a:rPr lang="en-US" dirty="0" smtClean="0"/>
              <a:t>Family Assistance Specialist Kelly Stroh 914-944-6592 </a:t>
            </a:r>
            <a:r>
              <a:rPr lang="en-US" u="sng" dirty="0" smtClean="0"/>
              <a:t>kelly.stroh@us.army.mil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New York Armory: </a:t>
            </a:r>
            <a:r>
              <a:rPr lang="en-US" dirty="0" smtClean="0"/>
              <a:t>Family Assistance Specialist Betty </a:t>
            </a:r>
            <a:r>
              <a:rPr lang="en-US" dirty="0" err="1" smtClean="0"/>
              <a:t>Eissfeld</a:t>
            </a:r>
            <a:r>
              <a:rPr lang="en-US" dirty="0" smtClean="0"/>
              <a:t> 646-424-5555 </a:t>
            </a:r>
            <a:r>
              <a:rPr lang="en-US" u="sng" dirty="0" smtClean="0"/>
              <a:t>betty.eissfeld@us.army.mil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Staten Island Armory: </a:t>
            </a:r>
            <a:r>
              <a:rPr lang="en-US" dirty="0" smtClean="0"/>
              <a:t>Family Assistance Specialist Amy </a:t>
            </a:r>
            <a:r>
              <a:rPr lang="en-US" dirty="0" err="1" smtClean="0"/>
              <a:t>Maniscalco</a:t>
            </a:r>
            <a:r>
              <a:rPr lang="en-US" dirty="0" smtClean="0"/>
              <a:t> 718-420-5960 </a:t>
            </a:r>
            <a:r>
              <a:rPr lang="en-US" u="sng" dirty="0" smtClean="0"/>
              <a:t>amy.maniscalco@us.army.mil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Long Island Armory: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Family Assistance Specialist Deanna Bullock 631-471-0909 </a:t>
            </a:r>
            <a:r>
              <a:rPr lang="en-US" u="sng" dirty="0" smtClean="0"/>
              <a:t>deanna.m.bullock@us.army.mil 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Senior Family Readiness Support Asst </a:t>
            </a:r>
            <a:r>
              <a:rPr lang="en-US" dirty="0" err="1" smtClean="0"/>
              <a:t>Laraine</a:t>
            </a:r>
            <a:r>
              <a:rPr lang="en-US" dirty="0" smtClean="0"/>
              <a:t> </a:t>
            </a:r>
            <a:r>
              <a:rPr lang="en-US" dirty="0" err="1" smtClean="0"/>
              <a:t>Figliuolo</a:t>
            </a:r>
            <a:r>
              <a:rPr lang="en-US" dirty="0" smtClean="0"/>
              <a:t> 631-471-0909 </a:t>
            </a:r>
            <a:r>
              <a:rPr lang="en-US" u="sng" dirty="0" smtClean="0"/>
              <a:t>laraine.figliuolo@us.army.mil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Fort Hamilton: </a:t>
            </a:r>
            <a:r>
              <a:rPr lang="en-US" dirty="0" smtClean="0"/>
              <a:t>Family Readiness Support  Assistant Suzanne Beaton 347-569-8047 </a:t>
            </a:r>
            <a:r>
              <a:rPr lang="en-US" u="sng" dirty="0" smtClean="0"/>
              <a:t>suzanne.beaton@us.army.mil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Syracuse Armory: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Family Assistance Specialist Anne Marie Lara 315-438-3022 </a:t>
            </a:r>
            <a:r>
              <a:rPr lang="en-US" u="sng" dirty="0" smtClean="0"/>
              <a:t>annemarie.lara@us.army.mil 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Family Readiness Support  Assistant Kelly Oram 315-774-0477 </a:t>
            </a:r>
            <a:r>
              <a:rPr lang="en-US" u="sng" dirty="0" smtClean="0"/>
              <a:t>kelly.m.oram@us.army.mil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Transition Assistance Advisor Robert Gill 315-438-3046   </a:t>
            </a:r>
            <a:r>
              <a:rPr lang="en-US" u="sng" dirty="0" smtClean="0"/>
              <a:t>robert.m.gill@us.army.mil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Rochester Armory: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Family Assistance Specialist Mgr </a:t>
            </a:r>
            <a:r>
              <a:rPr lang="en-US" dirty="0" err="1" smtClean="0"/>
              <a:t>Jeanna</a:t>
            </a:r>
            <a:r>
              <a:rPr lang="en-US" dirty="0" smtClean="0"/>
              <a:t> Clark 585-783-5310 </a:t>
            </a:r>
            <a:r>
              <a:rPr lang="en-US" u="sng" dirty="0" smtClean="0"/>
              <a:t>jeanna.clark@us.army.mil 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Family Readiness Support  Assistant Bonnie Deiter 585-783-5338 </a:t>
            </a:r>
            <a:r>
              <a:rPr lang="en-US" u="sng" dirty="0" smtClean="0"/>
              <a:t>bonnie.deiter@us.army.mil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Buffalo Armory: </a:t>
            </a:r>
            <a:r>
              <a:rPr lang="en-US" dirty="0" smtClean="0"/>
              <a:t>Family Assistance Specialist Peter Pilc 716-888-5797 </a:t>
            </a:r>
            <a:r>
              <a:rPr lang="en-US" u="sng" dirty="0" smtClean="0"/>
              <a:t>peter.pilc@us.army.mil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3246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300" b="1" u="sng" dirty="0" smtClean="0"/>
          </a:p>
          <a:p>
            <a:pPr>
              <a:buNone/>
            </a:pPr>
            <a:endParaRPr lang="en-US" sz="1300" b="1" u="sng" dirty="0" smtClean="0"/>
          </a:p>
          <a:p>
            <a:pPr>
              <a:buNone/>
            </a:pPr>
            <a:r>
              <a:rPr lang="en-US" sz="1300" b="1" u="sng" dirty="0" smtClean="0"/>
              <a:t>Fort Drum: </a:t>
            </a:r>
            <a:r>
              <a:rPr lang="en-US" sz="1300" dirty="0" smtClean="0"/>
              <a:t>Behavioral Health Department (BHD) in conjunction with the Fort Drum/Samaritan Behavioral Health Clinic Bldg P36</a:t>
            </a:r>
          </a:p>
          <a:p>
            <a:pPr>
              <a:buNone/>
            </a:pPr>
            <a:r>
              <a:rPr lang="en-US" sz="1300" dirty="0" smtClean="0"/>
              <a:t> </a:t>
            </a:r>
          </a:p>
          <a:p>
            <a:pPr>
              <a:buNone/>
            </a:pPr>
            <a:r>
              <a:rPr lang="en-US" sz="1300" b="1" u="sng" dirty="0" smtClean="0"/>
              <a:t>VA Medical Centers: </a:t>
            </a:r>
            <a:r>
              <a:rPr lang="en-US" sz="1300" dirty="0" smtClean="0"/>
              <a:t>Albany, Batavia, Bath, Bronx, Brooklyn, Buffalo, Canandaigua, Castle Point, Montrose, Manhattan, Northport, Syracuse (also has a Behavioral Health Out Patient Clinic) 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300" b="1" u="sng" dirty="0" smtClean="0"/>
              <a:t>Vet Centers: </a:t>
            </a:r>
            <a:r>
              <a:rPr lang="en-US" sz="1300" dirty="0" smtClean="0"/>
              <a:t>Binghamton, Rochester, Watertown</a:t>
            </a:r>
          </a:p>
          <a:p>
            <a:pPr>
              <a:buNone/>
            </a:pPr>
            <a:r>
              <a:rPr lang="en-US" sz="1300" dirty="0" smtClean="0"/>
              <a:t> </a:t>
            </a:r>
          </a:p>
          <a:p>
            <a:pPr>
              <a:buNone/>
            </a:pPr>
            <a:r>
              <a:rPr lang="en-US" sz="1300" b="1" u="sng" dirty="0" smtClean="0"/>
              <a:t>105</a:t>
            </a:r>
            <a:r>
              <a:rPr lang="en-US" sz="1300" b="1" u="sng" baseline="30000" dirty="0" smtClean="0"/>
              <a:t>th</a:t>
            </a:r>
            <a:r>
              <a:rPr lang="en-US" sz="1300" b="1" u="sng" dirty="0" smtClean="0"/>
              <a:t> Air Wing Newburgh: </a:t>
            </a:r>
            <a:r>
              <a:rPr lang="en-US" sz="1300" dirty="0" smtClean="0"/>
              <a:t>Airman &amp; Family Readiness Managers Jeanne Dion 845-563-2062 </a:t>
            </a:r>
            <a:r>
              <a:rPr lang="en-US" sz="1300" u="sng" dirty="0" smtClean="0"/>
              <a:t>jeanne.dion@ang.af.mil</a:t>
            </a:r>
            <a:r>
              <a:rPr lang="en-US" sz="1300" dirty="0" smtClean="0"/>
              <a:t> </a:t>
            </a:r>
          </a:p>
          <a:p>
            <a:pPr>
              <a:buNone/>
            </a:pPr>
            <a:r>
              <a:rPr lang="en-US" sz="1300" dirty="0" smtClean="0"/>
              <a:t> </a:t>
            </a:r>
          </a:p>
          <a:p>
            <a:pPr>
              <a:buNone/>
            </a:pPr>
            <a:r>
              <a:rPr lang="en-US" sz="1300" b="1" u="sng" dirty="0" smtClean="0"/>
              <a:t>106</a:t>
            </a:r>
            <a:r>
              <a:rPr lang="en-US" sz="1300" b="1" u="sng" baseline="30000" dirty="0" smtClean="0"/>
              <a:t>th</a:t>
            </a:r>
            <a:r>
              <a:rPr lang="en-US" sz="1300" b="1" u="sng" dirty="0" smtClean="0"/>
              <a:t> Rescue Wing Long Island: </a:t>
            </a:r>
            <a:r>
              <a:rPr lang="en-US" sz="1300" dirty="0" smtClean="0"/>
              <a:t>Airman &amp; Family Readiness Managers Lisa </a:t>
            </a:r>
            <a:r>
              <a:rPr lang="en-US" sz="1300" dirty="0" err="1" smtClean="0"/>
              <a:t>D'Agostino</a:t>
            </a:r>
            <a:r>
              <a:rPr lang="en-US" sz="1300" dirty="0" smtClean="0"/>
              <a:t> 631-723-7133 </a:t>
            </a:r>
            <a:r>
              <a:rPr lang="en-US" sz="1300" u="sng" dirty="0" smtClean="0"/>
              <a:t>lisa.dagostino@ang.af.mil</a:t>
            </a:r>
            <a:r>
              <a:rPr lang="en-US" sz="1300" dirty="0" smtClean="0"/>
              <a:t> </a:t>
            </a:r>
          </a:p>
          <a:p>
            <a:pPr>
              <a:buNone/>
            </a:pPr>
            <a:r>
              <a:rPr lang="en-US" sz="1300" dirty="0" smtClean="0"/>
              <a:t> </a:t>
            </a:r>
          </a:p>
          <a:p>
            <a:pPr>
              <a:buNone/>
            </a:pPr>
            <a:r>
              <a:rPr lang="en-US" sz="1300" b="1" u="sng" dirty="0" smtClean="0"/>
              <a:t>107</a:t>
            </a:r>
            <a:r>
              <a:rPr lang="en-US" sz="1300" b="1" u="sng" baseline="30000" dirty="0" smtClean="0"/>
              <a:t>th</a:t>
            </a:r>
            <a:r>
              <a:rPr lang="en-US" sz="1300" b="1" u="sng" dirty="0" smtClean="0"/>
              <a:t> Air Wing Niagara Falls: </a:t>
            </a:r>
            <a:r>
              <a:rPr lang="en-US" sz="1300" dirty="0" smtClean="0"/>
              <a:t>Airman &amp; Family Readiness Managers Jeanne </a:t>
            </a:r>
            <a:r>
              <a:rPr lang="en-US" sz="1300" dirty="0" err="1" smtClean="0"/>
              <a:t>Goetze</a:t>
            </a:r>
            <a:r>
              <a:rPr lang="en-US" sz="1300" dirty="0" smtClean="0"/>
              <a:t> 716-236-3411 </a:t>
            </a:r>
            <a:r>
              <a:rPr lang="en-US" sz="1300" u="sng" dirty="0" smtClean="0"/>
              <a:t>jeanne.goetze@ang.af.mil</a:t>
            </a:r>
            <a:r>
              <a:rPr lang="en-US" sz="1300" dirty="0" smtClean="0"/>
              <a:t> </a:t>
            </a:r>
          </a:p>
          <a:p>
            <a:pPr>
              <a:buNone/>
            </a:pPr>
            <a:r>
              <a:rPr lang="en-US" sz="1300" dirty="0" smtClean="0"/>
              <a:t> </a:t>
            </a:r>
          </a:p>
          <a:p>
            <a:pPr>
              <a:buNone/>
            </a:pPr>
            <a:r>
              <a:rPr lang="en-US" sz="1300" b="1" u="sng" dirty="0" smtClean="0"/>
              <a:t>109</a:t>
            </a:r>
            <a:r>
              <a:rPr lang="en-US" sz="1300" b="1" u="sng" baseline="30000" dirty="0" smtClean="0"/>
              <a:t>th</a:t>
            </a:r>
            <a:r>
              <a:rPr lang="en-US" sz="1300" b="1" u="sng" dirty="0" smtClean="0"/>
              <a:t> Airlift Wing Scotia: </a:t>
            </a:r>
            <a:r>
              <a:rPr lang="en-US" sz="1300" dirty="0" smtClean="0"/>
              <a:t>Airman &amp; Family Readiness Assistant TSgt Catharine Schmidt 2357 </a:t>
            </a:r>
            <a:r>
              <a:rPr lang="en-US" sz="1300" u="sng" dirty="0" smtClean="0"/>
              <a:t>catharine.schmidt@ang.af.mil </a:t>
            </a:r>
            <a:r>
              <a:rPr lang="en-US" sz="1300" dirty="0" smtClean="0"/>
              <a:t> </a:t>
            </a:r>
          </a:p>
          <a:p>
            <a:pPr>
              <a:buNone/>
            </a:pPr>
            <a:r>
              <a:rPr lang="en-US" sz="1300" dirty="0" smtClean="0"/>
              <a:t> </a:t>
            </a:r>
          </a:p>
          <a:p>
            <a:pPr>
              <a:buNone/>
            </a:pPr>
            <a:r>
              <a:rPr lang="en-US" sz="1300" b="1" u="sng" dirty="0" smtClean="0"/>
              <a:t>174</a:t>
            </a:r>
            <a:r>
              <a:rPr lang="en-US" sz="1300" b="1" u="sng" baseline="30000" dirty="0" smtClean="0"/>
              <a:t>th</a:t>
            </a:r>
            <a:r>
              <a:rPr lang="en-US" sz="1300" b="1" u="sng" dirty="0" smtClean="0"/>
              <a:t> Fighter Wing Syracuse:</a:t>
            </a:r>
            <a:endParaRPr lang="en-US" sz="1300" dirty="0" smtClean="0"/>
          </a:p>
          <a:p>
            <a:pPr>
              <a:buNone/>
            </a:pPr>
            <a:r>
              <a:rPr lang="en-US" sz="1300" dirty="0" smtClean="0"/>
              <a:t>Airman &amp; Family Readiness Manager SSgt Ben Stafford 315-233-2577 </a:t>
            </a:r>
            <a:r>
              <a:rPr lang="en-US" sz="1300" u="sng" dirty="0" smtClean="0"/>
              <a:t>174FW.AFRPM@gmail.com </a:t>
            </a:r>
            <a:endParaRPr lang="en-US" sz="1300" dirty="0" smtClean="0"/>
          </a:p>
          <a:p>
            <a:pPr>
              <a:buNone/>
            </a:pPr>
            <a:r>
              <a:rPr lang="en-US" sz="1300" dirty="0" smtClean="0"/>
              <a:t>Joint Deployment Health and Wellness Center 315-233-2577</a:t>
            </a:r>
          </a:p>
          <a:p>
            <a:pPr>
              <a:buNone/>
            </a:pPr>
            <a:r>
              <a:rPr lang="en-US" sz="1300" dirty="0" smtClean="0"/>
              <a:t> </a:t>
            </a:r>
          </a:p>
          <a:p>
            <a:pPr>
              <a:buNone/>
            </a:pP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3246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sz="1400" b="1" dirty="0" smtClean="0"/>
              <a:t>Other Resources</a:t>
            </a:r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sz="1400" dirty="0" smtClean="0"/>
              <a:t>Crisis Hotlines:  800-273-TALK;    800-342-9647;    800-442-HOPE</a:t>
            </a:r>
          </a:p>
          <a:p>
            <a:pPr>
              <a:buNone/>
            </a:pPr>
            <a:r>
              <a:rPr lang="en-US" sz="1400" dirty="0" smtClean="0"/>
              <a:t>TRICARE: </a:t>
            </a:r>
            <a:r>
              <a:rPr lang="en-US" sz="1400" u="sng" dirty="0" smtClean="0"/>
              <a:t>http://www.tricare.mil/mentalhealth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Veterans Affairs Center:  </a:t>
            </a:r>
            <a:r>
              <a:rPr lang="en-US" sz="1400" u="sng" dirty="0" smtClean="0"/>
              <a:t>http://www.vetcenter.va.gov/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New York State Office of Mental Health: </a:t>
            </a:r>
            <a:r>
              <a:rPr lang="en-US" sz="1400" u="sng" dirty="0" smtClean="0"/>
              <a:t>http://www.omh.ny.gov/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Vets 4 Warriors:  </a:t>
            </a:r>
            <a:r>
              <a:rPr lang="en-US" sz="1400" u="sng" dirty="0" smtClean="0"/>
              <a:t>http://www.vets4warriors.com/</a:t>
            </a:r>
            <a:r>
              <a:rPr lang="en-US" sz="1400" dirty="0" smtClean="0"/>
              <a:t>   (1-855-838-8255)</a:t>
            </a:r>
          </a:p>
          <a:p>
            <a:pPr>
              <a:buNone/>
            </a:pPr>
            <a:r>
              <a:rPr lang="en-US" sz="1400" dirty="0" smtClean="0"/>
              <a:t>VFW: </a:t>
            </a:r>
            <a:r>
              <a:rPr lang="en-US" sz="1400" u="sng" dirty="0" smtClean="0"/>
              <a:t>http://www.vfw.org/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Army OneSource: </a:t>
            </a:r>
            <a:r>
              <a:rPr lang="en-US" sz="1400" u="sng" dirty="0" smtClean="0"/>
              <a:t>http://www.myarmyonesource.com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Military Crisis Line: </a:t>
            </a:r>
            <a:r>
              <a:rPr lang="en-US" sz="1400" u="sng" dirty="0" smtClean="0"/>
              <a:t>http://www.veteranscrisisline.net/ActiveDuty.aspx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Military OneSource: </a:t>
            </a:r>
            <a:r>
              <a:rPr lang="en-US" sz="1400" u="sng" dirty="0" smtClean="0"/>
              <a:t>http://www.militaryonesource.mil/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Family Programs: </a:t>
            </a:r>
            <a:r>
              <a:rPr lang="en-US" sz="1400" u="sng" dirty="0" smtClean="0"/>
              <a:t>http://dmna.ny.gov/family/famredi.php</a:t>
            </a:r>
            <a:r>
              <a:rPr lang="en-US" sz="1400" dirty="0" smtClean="0"/>
              <a:t>   (1-877-715-7817)</a:t>
            </a:r>
          </a:p>
          <a:p>
            <a:pPr>
              <a:buNone/>
            </a:pPr>
            <a:r>
              <a:rPr lang="en-US" sz="1400" dirty="0" smtClean="0"/>
              <a:t>Veterans Crisis Line: </a:t>
            </a:r>
            <a:r>
              <a:rPr lang="en-US" sz="1400" u="sng" dirty="0" smtClean="0"/>
              <a:t>http://www.veteranscrisisline.net/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National Suicide Prevention Lifeline:</a:t>
            </a:r>
          </a:p>
          <a:p>
            <a:pPr>
              <a:buNone/>
            </a:pPr>
            <a:r>
              <a:rPr lang="en-US" sz="1400" u="sng" dirty="0" smtClean="0"/>
              <a:t>http://www.suicidepreventionlifeline.org/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American Association of </a:t>
            </a:r>
            <a:r>
              <a:rPr lang="en-US" sz="1400" dirty="0" err="1" smtClean="0"/>
              <a:t>Suicidology</a:t>
            </a:r>
            <a:r>
              <a:rPr lang="en-US" sz="1400" dirty="0" smtClean="0"/>
              <a:t>: </a:t>
            </a:r>
            <a:r>
              <a:rPr lang="en-US" sz="1400" u="sng" dirty="0" smtClean="0"/>
              <a:t>http://training.sprc.org/</a:t>
            </a:r>
            <a:endParaRPr lang="en-US" sz="1400" dirty="0" smtClean="0"/>
          </a:p>
          <a:p>
            <a:pPr>
              <a:buNone/>
            </a:pPr>
            <a:r>
              <a:rPr lang="en-US" sz="1400" dirty="0" err="1" smtClean="0"/>
              <a:t>LivingWorks</a:t>
            </a:r>
            <a:r>
              <a:rPr lang="en-US" sz="1400" dirty="0" smtClean="0"/>
              <a:t> Education: </a:t>
            </a:r>
            <a:r>
              <a:rPr lang="en-US" sz="1400" u="sng" dirty="0" smtClean="0"/>
              <a:t>http://www.livingworks.net/</a:t>
            </a:r>
            <a:endParaRPr lang="en-US" sz="1400" dirty="0" smtClean="0"/>
          </a:p>
          <a:p>
            <a:pPr>
              <a:buNone/>
            </a:pP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515</Words>
  <Application>Microsoft Office PowerPoint</Application>
  <PresentationFormat>On-screen Show (4:3)</PresentationFormat>
  <Paragraphs>188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New York Army National 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janet.marchaland</dc:creator>
  <cp:lastModifiedBy>david.f.powell1</cp:lastModifiedBy>
  <cp:revision>39</cp:revision>
  <dcterms:created xsi:type="dcterms:W3CDTF">2012-08-22T12:33:29Z</dcterms:created>
  <dcterms:modified xsi:type="dcterms:W3CDTF">2012-08-24T18:47:13Z</dcterms:modified>
</cp:coreProperties>
</file>